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8" r:id="rId2"/>
    <p:sldId id="291" r:id="rId3"/>
    <p:sldId id="300" r:id="rId4"/>
    <p:sldId id="292" r:id="rId5"/>
    <p:sldId id="302" r:id="rId6"/>
    <p:sldId id="298" r:id="rId7"/>
    <p:sldId id="299" r:id="rId8"/>
    <p:sldId id="294" r:id="rId9"/>
    <p:sldId id="297" r:id="rId10"/>
    <p:sldId id="293" r:id="rId11"/>
    <p:sldId id="296" r:id="rId12"/>
    <p:sldId id="295" r:id="rId13"/>
    <p:sldId id="289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E476"/>
    <a:srgbClr val="A20000"/>
    <a:srgbClr val="A40000"/>
    <a:srgbClr val="9E0000"/>
    <a:srgbClr val="C7450B"/>
    <a:srgbClr val="E24E0C"/>
    <a:srgbClr val="DC6140"/>
    <a:srgbClr val="E60000"/>
    <a:srgbClr val="C9670D"/>
    <a:srgbClr val="66B5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5013" autoAdjust="0"/>
  </p:normalViewPr>
  <p:slideViewPr>
    <p:cSldViewPr snapToGrid="0">
      <p:cViewPr varScale="1">
        <p:scale>
          <a:sx n="73" d="100"/>
          <a:sy n="73" d="100"/>
        </p:scale>
        <p:origin x="1070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2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8E0E4-DC06-4041-AFA7-BB6F527FFA3F}" type="datetimeFigureOut">
              <a:rPr lang="zh-CN" altLang="en-US" smtClean="0"/>
              <a:t>2021/3/23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B7432-8BB0-4EFA-A417-EFCDC17B28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2021/3/23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ṣḻiḑê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 l="-5" t="-19895" r="-17994" b="-19895"/>
            </a:stretch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íṥḻîḋè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19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801" name="副标题 9800"/>
          <p:cNvSpPr>
            <a:spLocks noGrp="1"/>
          </p:cNvSpPr>
          <p:nvPr userDrawn="1">
            <p:ph type="subTitle" idx="1"/>
          </p:nvPr>
        </p:nvSpPr>
        <p:spPr>
          <a:xfrm>
            <a:off x="673099" y="3730477"/>
            <a:ext cx="10845800" cy="55879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9801"/>
          <p:cNvSpPr>
            <a:spLocks noGrp="1"/>
          </p:cNvSpPr>
          <p:nvPr userDrawn="1">
            <p:ph type="ctrTitle"/>
          </p:nvPr>
        </p:nvSpPr>
        <p:spPr>
          <a:xfrm>
            <a:off x="673099" y="1876975"/>
            <a:ext cx="10845800" cy="1853502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3099" y="5277367"/>
            <a:ext cx="10845800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73099" y="5573638"/>
            <a:ext cx="10845800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ľíde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 l="-5" t="-19895" r="-17994" b="-19895"/>
            </a:stretch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9"/>
          <p:cNvSpPr>
            <a:spLocks noGrp="1"/>
          </p:cNvSpPr>
          <p:nvPr userDrawn="1">
            <p:ph type="title"/>
          </p:nvPr>
        </p:nvSpPr>
        <p:spPr>
          <a:xfrm>
            <a:off x="5247698" y="2533650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 userDrawn="1">
            <p:ph type="body" idx="1"/>
          </p:nvPr>
        </p:nvSpPr>
        <p:spPr>
          <a:xfrm>
            <a:off x="5248814" y="3429000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ṩliďè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 l="-5" t="-19895" r="-17994" b="-19895"/>
            </a:stretch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íṣļîḍe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19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标题 12"/>
          <p:cNvSpPr>
            <a:spLocks noGrp="1"/>
          </p:cNvSpPr>
          <p:nvPr userDrawn="1">
            <p:ph type="ctrTitle" hasCustomPrompt="1"/>
          </p:nvPr>
        </p:nvSpPr>
        <p:spPr>
          <a:xfrm>
            <a:off x="673100" y="1638301"/>
            <a:ext cx="10845798" cy="2172372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73100" y="5448974"/>
            <a:ext cx="1084579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4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673102" y="5152703"/>
            <a:ext cx="10845798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9018" y="6318061"/>
            <a:ext cx="2688001" cy="59193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1422401" y="1143000"/>
            <a:ext cx="9958919" cy="1565921"/>
          </a:xfrm>
          <a:prstGeom prst="rect">
            <a:avLst/>
          </a:prstGeom>
        </p:spPr>
        <p:txBody>
          <a:bodyPr lIns="46037" tIns="46037" rIns="46037" bIns="46037" anchor="b"/>
          <a:lstStyle>
            <a:lvl1pPr>
              <a:defRPr sz="4000">
                <a:solidFill>
                  <a:srgbClr val="8B45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159562" y="3501009"/>
            <a:ext cx="8534401" cy="1752601"/>
          </a:xfrm>
          <a:prstGeom prst="rect">
            <a:avLst/>
          </a:prstGeom>
        </p:spPr>
        <p:txBody>
          <a:bodyPr lIns="46037" tIns="46037" rIns="46037" bIns="46037" anchor="ctr"/>
          <a:lstStyle>
            <a:lvl1pPr marL="0" indent="0" algn="ctr">
              <a:spcBef>
                <a:spcPts val="700"/>
              </a:spcBef>
              <a:buSzTx/>
              <a:buNone/>
              <a:defRPr sz="3200"/>
            </a:lvl1pPr>
            <a:lvl2pPr marL="783590" indent="-326390" algn="ctr">
              <a:spcBef>
                <a:spcPts val="700"/>
              </a:spcBef>
              <a:defRPr sz="3200"/>
            </a:lvl2pPr>
            <a:lvl3pPr marL="1219200" indent="-304800" algn="ctr">
              <a:spcBef>
                <a:spcPts val="700"/>
              </a:spcBef>
              <a:defRPr sz="3200"/>
            </a:lvl3pPr>
            <a:lvl4pPr marL="1737360" indent="-365760" algn="ctr">
              <a:spcBef>
                <a:spcPts val="700"/>
              </a:spcBef>
              <a:defRPr sz="3200"/>
            </a:lvl4pPr>
            <a:lvl5pPr marL="2194560" indent="-365760" algn="ctr">
              <a:spcBef>
                <a:spcPts val="700"/>
              </a:spcBef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矩形 7"/>
          <p:cNvSpPr/>
          <p:nvPr/>
        </p:nvSpPr>
        <p:spPr>
          <a:xfrm>
            <a:off x="10160" y="6577284"/>
            <a:ext cx="4939061" cy="144001"/>
          </a:xfrm>
          <a:prstGeom prst="rect">
            <a:avLst/>
          </a:prstGeom>
          <a:solidFill>
            <a:srgbClr val="E46C0A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800" b="0">
                <a:solidFill>
                  <a:schemeClr val="accent3">
                    <a:lumOff val="44000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1800"/>
          </a:p>
        </p:txBody>
      </p:sp>
      <p:sp>
        <p:nvSpPr>
          <p:cNvPr id="18" name="矩形 8"/>
          <p:cNvSpPr/>
          <p:nvPr/>
        </p:nvSpPr>
        <p:spPr>
          <a:xfrm>
            <a:off x="7620665" y="6577284"/>
            <a:ext cx="4560001" cy="144001"/>
          </a:xfrm>
          <a:prstGeom prst="rect">
            <a:avLst/>
          </a:prstGeom>
          <a:solidFill>
            <a:srgbClr val="194150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800" b="0">
                <a:solidFill>
                  <a:schemeClr val="accent3">
                    <a:lumOff val="44000"/>
                  </a:schemeClr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1800"/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pic>
        <p:nvPicPr>
          <p:cNvPr id="20" name="图片 2" descr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8" y="37251"/>
            <a:ext cx="4153849" cy="123151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7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am members: 何孟哲   刘 宇…"/>
          <p:cNvSpPr txBox="1">
            <a:spLocks noGrp="1"/>
          </p:cNvSpPr>
          <p:nvPr>
            <p:ph type="body" sz="quarter" idx="1"/>
          </p:nvPr>
        </p:nvSpPr>
        <p:spPr>
          <a:xfrm>
            <a:off x="8601049" y="3906172"/>
            <a:ext cx="3197032" cy="225238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>
              <a:defRPr sz="2200"/>
            </a:pPr>
            <a:r>
              <a:rPr lang="en-US" altLang="zh-CN" sz="2000" dirty="0"/>
              <a:t> </a:t>
            </a:r>
          </a:p>
          <a:p>
            <a:pPr algn="l">
              <a:defRPr sz="2200"/>
            </a:pPr>
            <a:r>
              <a:rPr lang="en-US" altLang="zh-CN" sz="2000" dirty="0"/>
              <a:t>List of team members: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张一弛</a:t>
            </a:r>
            <a:r>
              <a:rPr lang="en-US" altLang="zh-CN" sz="2000" dirty="0"/>
              <a:t>	11813226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杨英特</a:t>
            </a:r>
            <a:r>
              <a:rPr lang="en-US" altLang="zh-CN" sz="2000" dirty="0"/>
              <a:t>	11812518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李晗晓</a:t>
            </a:r>
            <a:r>
              <a:rPr lang="en-US" altLang="zh-CN" sz="2000" dirty="0"/>
              <a:t>	11812511</a:t>
            </a:r>
          </a:p>
          <a:p>
            <a:pPr algn="l">
              <a:defRPr sz="2200"/>
            </a:pPr>
            <a:r>
              <a:rPr lang="en-US" altLang="zh-CN" sz="2000" dirty="0"/>
              <a:t>             杨林       11712323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199565" y="6506963"/>
            <a:ext cx="180341" cy="27546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1</a:t>
            </a:fld>
            <a:endParaRPr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3797" y="1171849"/>
            <a:ext cx="8824403" cy="994301"/>
          </a:xfrm>
        </p:spPr>
        <p:txBody>
          <a:bodyPr>
            <a:normAutofit/>
          </a:bodyPr>
          <a:lstStyle/>
          <a:p>
            <a:pPr algn="ctr"/>
            <a:r>
              <a:rPr kumimoji="1" lang="en-US" sz="4400" dirty="0"/>
              <a:t>2.4G Communicate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2354788" y="2073082"/>
            <a:ext cx="7482423" cy="1225118"/>
          </a:xfrm>
          <a:prstGeom prst="rect">
            <a:avLst/>
          </a:prstGeom>
        </p:spPr>
        <p:txBody>
          <a:bodyPr vert="horz" lIns="46037" tIns="46037" rIns="46037" bIns="46037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8B450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zh-CN" sz="3600" dirty="0"/>
              <a:t>ProjectGroup 5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A10B3C-4841-48D7-BC8F-1EC261F70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Error detection for 2.4G module connection failure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92F74B-49F5-48B3-BBE8-BE05DAB85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6" name="图片 5" descr="电脑萤幕&#10;&#10;描述已自动生成">
            <a:extLst>
              <a:ext uri="{FF2B5EF4-FFF2-40B4-BE49-F238E27FC236}">
                <a16:creationId xmlns:a16="http://schemas.microsoft.com/office/drawing/2014/main" id="{5C139799-3F34-49CB-8787-FDBD51285E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" t="10101" r="-1111" b="5995"/>
          <a:stretch/>
        </p:blipFill>
        <p:spPr>
          <a:xfrm>
            <a:off x="4116583" y="1729832"/>
            <a:ext cx="3957243" cy="4427033"/>
          </a:xfrm>
          <a:prstGeom prst="rect">
            <a:avLst/>
          </a:prstGeom>
        </p:spPr>
      </p:pic>
      <p:pic>
        <p:nvPicPr>
          <p:cNvPr id="3" name="VID20201223032638">
            <a:hlinkClick r:id="" action="ppaction://media"/>
            <a:extLst>
              <a:ext uri="{FF2B5EF4-FFF2-40B4-BE49-F238E27FC236}">
                <a16:creationId xmlns:a16="http://schemas.microsoft.com/office/drawing/2014/main" id="{93389ED8-D804-43FE-ADFD-29654B9C74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52105" y="-2"/>
            <a:ext cx="3886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85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6156B3-91F4-460C-AD5F-03FC87F28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Status notification with LED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A77ED2-9B01-40F5-B621-4CB6EBF76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98062BF-A585-4B34-B7CC-76E019382801}"/>
              </a:ext>
            </a:extLst>
          </p:cNvPr>
          <p:cNvSpPr txBox="1"/>
          <p:nvPr/>
        </p:nvSpPr>
        <p:spPr>
          <a:xfrm>
            <a:off x="947854" y="1784195"/>
            <a:ext cx="10057369" cy="36944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Green light means connected successfully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Red light means error, and errors are printed on LCD</a:t>
            </a:r>
          </a:p>
          <a:p>
            <a:pPr>
              <a:lnSpc>
                <a:spcPct val="150000"/>
              </a:lnSpc>
            </a:pPr>
            <a:r>
              <a:rPr lang="en-US" altLang="zh-CN" sz="3200" dirty="0"/>
              <a:t>   Long red light </a:t>
            </a:r>
            <a:r>
              <a:rPr lang="zh-CN" altLang="en-US" sz="3200" dirty="0"/>
              <a:t>→ </a:t>
            </a:r>
            <a:r>
              <a:rPr lang="en-US" altLang="zh-CN" sz="3200" dirty="0"/>
              <a:t>cannot establish connection</a:t>
            </a:r>
          </a:p>
          <a:p>
            <a:pPr>
              <a:lnSpc>
                <a:spcPct val="150000"/>
              </a:lnSpc>
            </a:pPr>
            <a:r>
              <a:rPr lang="en-US" altLang="zh-CN" sz="3200" dirty="0"/>
              <a:t>   blinking red light </a:t>
            </a:r>
            <a:r>
              <a:rPr lang="zh-CN" altLang="en-US" sz="3200" dirty="0"/>
              <a:t>→ </a:t>
            </a:r>
            <a:r>
              <a:rPr lang="en-US" altLang="zh-CN" sz="3200" dirty="0"/>
              <a:t>hardware error </a:t>
            </a:r>
          </a:p>
          <a:p>
            <a:pPr>
              <a:lnSpc>
                <a:spcPct val="150000"/>
              </a:lnSpc>
            </a:pPr>
            <a:r>
              <a:rPr lang="en-US" altLang="zh-CN" sz="3200" dirty="0"/>
              <a:t>   (2.4G module not recognized…)</a:t>
            </a:r>
          </a:p>
        </p:txBody>
      </p:sp>
    </p:spTree>
    <p:extLst>
      <p:ext uri="{BB962C8B-B14F-4D97-AF65-F5344CB8AC3E}">
        <p14:creationId xmlns:p14="http://schemas.microsoft.com/office/powerpoint/2010/main" val="3940997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196D63-AC66-40DB-9D99-D63B70696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Open/Close connection with commands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433C5-BFC0-4067-AD3A-9AB2FE182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1654B0E-E820-4BCD-9458-719006FB8E97}"/>
              </a:ext>
            </a:extLst>
          </p:cNvPr>
          <p:cNvSpPr txBox="1"/>
          <p:nvPr/>
        </p:nvSpPr>
        <p:spPr>
          <a:xfrm>
            <a:off x="947854" y="1784195"/>
            <a:ext cx="5606022" cy="2217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/>
              <a:t>Open\r\n </a:t>
            </a:r>
            <a:r>
              <a:rPr lang="zh-CN" altLang="en-US" sz="3200" dirty="0"/>
              <a:t>→ </a:t>
            </a:r>
            <a:r>
              <a:rPr lang="en-US" altLang="zh-CN" sz="3200" dirty="0"/>
              <a:t>Open connection</a:t>
            </a:r>
          </a:p>
          <a:p>
            <a:pPr>
              <a:lnSpc>
                <a:spcPct val="150000"/>
              </a:lnSpc>
            </a:pPr>
            <a:endParaRPr lang="en-US" altLang="zh-CN" sz="3200" dirty="0"/>
          </a:p>
          <a:p>
            <a:pPr>
              <a:lnSpc>
                <a:spcPct val="150000"/>
              </a:lnSpc>
            </a:pPr>
            <a:r>
              <a:rPr lang="en-US" altLang="zh-CN" sz="3200" dirty="0"/>
              <a:t>Close\r\n </a:t>
            </a:r>
            <a:r>
              <a:rPr lang="zh-CN" altLang="en-US" sz="3200" dirty="0"/>
              <a:t>→ </a:t>
            </a:r>
            <a:r>
              <a:rPr lang="en-US" altLang="zh-CN" sz="3200"/>
              <a:t>Close connection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410638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199565" y="6506963"/>
            <a:ext cx="180341" cy="27546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6754" y="2066319"/>
            <a:ext cx="9398492" cy="1491447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8000" dirty="0"/>
              <a:t>Thanks</a:t>
            </a:r>
            <a:endParaRPr kumimoji="1" lang="zh-CN" altLang="en-US" sz="8000" dirty="0"/>
          </a:p>
        </p:txBody>
      </p:sp>
      <p:sp>
        <p:nvSpPr>
          <p:cNvPr id="4" name="Team members: 何孟哲   刘 宇…"/>
          <p:cNvSpPr txBox="1">
            <a:spLocks noGrp="1"/>
          </p:cNvSpPr>
          <p:nvPr/>
        </p:nvSpPr>
        <p:spPr>
          <a:xfrm>
            <a:off x="8601049" y="3906172"/>
            <a:ext cx="3197032" cy="2252385"/>
          </a:xfrm>
          <a:prstGeom prst="rect">
            <a:avLst/>
          </a:prstGeom>
        </p:spPr>
        <p:txBody>
          <a:bodyPr vert="horz" lIns="46037" tIns="46037" rIns="46037" bIns="46037" rtlCol="0" anchor="ctr">
            <a:normAutofit/>
          </a:bodyPr>
          <a:lstStyle>
            <a:lvl1pPr marL="0" indent="0" algn="ctr" defTabSz="913765" rtl="0" eaLnBrk="1" latinLnBrk="0" hangingPunct="1">
              <a:lnSpc>
                <a:spcPct val="90000"/>
              </a:lnSpc>
              <a:spcBef>
                <a:spcPts val="700"/>
              </a:spcBef>
              <a:buSzTx/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83590" indent="-326390" algn="ctr" defTabSz="913765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indent="-304800" algn="ctr" defTabSz="913765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7360" indent="-365760" algn="ctr" defTabSz="913765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indent="-365760" algn="ctr" defTabSz="913765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 sz="2200"/>
            </a:pPr>
            <a:r>
              <a:rPr lang="en-US" altLang="zh-CN" sz="2000" dirty="0"/>
              <a:t> </a:t>
            </a:r>
          </a:p>
          <a:p>
            <a:pPr algn="l">
              <a:defRPr sz="2200"/>
            </a:pPr>
            <a:r>
              <a:rPr lang="en-US" altLang="zh-CN" sz="2000" dirty="0"/>
              <a:t>List of team members: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张一弛</a:t>
            </a:r>
            <a:r>
              <a:rPr lang="en-US" altLang="zh-CN" sz="2000" dirty="0"/>
              <a:t>	11813226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杨英特</a:t>
            </a:r>
            <a:r>
              <a:rPr lang="en-US" altLang="zh-CN" sz="2000" dirty="0"/>
              <a:t>	11812518</a:t>
            </a:r>
          </a:p>
          <a:p>
            <a:pPr algn="l">
              <a:defRPr sz="2200"/>
            </a:pPr>
            <a:r>
              <a:rPr lang="en-US" altLang="zh-CN" sz="2000" dirty="0"/>
              <a:t>	</a:t>
            </a:r>
            <a:r>
              <a:rPr lang="zh-CN" altLang="en-US" sz="2000" dirty="0"/>
              <a:t>李晗晓</a:t>
            </a:r>
            <a:r>
              <a:rPr lang="en-US" altLang="zh-CN" sz="2000" dirty="0"/>
              <a:t>	11812511</a:t>
            </a:r>
          </a:p>
          <a:p>
            <a:pPr algn="l">
              <a:defRPr sz="2200"/>
            </a:pPr>
            <a:r>
              <a:rPr lang="en-US" altLang="zh-CN" sz="2000" dirty="0"/>
              <a:t>             杨林       11712323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2AE862-488C-43FA-9375-18BEBE489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Features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433EA48-8711-47AA-B18C-2E1FB293B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BB06CAA-A7C8-4FFB-BE62-3A84416FBD43}"/>
              </a:ext>
            </a:extLst>
          </p:cNvPr>
          <p:cNvSpPr txBox="1"/>
          <p:nvPr/>
        </p:nvSpPr>
        <p:spPr>
          <a:xfrm>
            <a:off x="947854" y="1784195"/>
            <a:ext cx="9534983" cy="36944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Communicate between two devices by 2.4G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Status notification with LED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Error detection for 2.4G module connection failure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Error detection for connection failure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Open/Close connection with commands</a:t>
            </a:r>
          </a:p>
        </p:txBody>
      </p:sp>
    </p:spTree>
    <p:extLst>
      <p:ext uri="{BB962C8B-B14F-4D97-AF65-F5344CB8AC3E}">
        <p14:creationId xmlns:p14="http://schemas.microsoft.com/office/powerpoint/2010/main" val="3137601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25138D-1CB0-4525-8E75-594D69A97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Communicate between two devices by 2.4G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D8F75FB-EF7F-4A74-B8F7-47E59D68C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0227EE4-15E4-450E-80C6-084B39C5D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84BB3D4-2BD0-4BC4-B8AB-70ECFA755F63}"/>
              </a:ext>
            </a:extLst>
          </p:cNvPr>
          <p:cNvSpPr txBox="1"/>
          <p:nvPr/>
        </p:nvSpPr>
        <p:spPr>
          <a:xfrm>
            <a:off x="811547" y="1772765"/>
            <a:ext cx="10112064" cy="2955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/>
              <a:t>Messages from server (sending out) are shown in right</a:t>
            </a:r>
          </a:p>
          <a:p>
            <a:pPr>
              <a:lnSpc>
                <a:spcPct val="150000"/>
              </a:lnSpc>
            </a:pPr>
            <a:endParaRPr lang="en-US" altLang="zh-CN" sz="3200" dirty="0"/>
          </a:p>
          <a:p>
            <a:pPr>
              <a:lnSpc>
                <a:spcPct val="150000"/>
              </a:lnSpc>
            </a:pPr>
            <a:r>
              <a:rPr lang="en-US" altLang="zh-CN" sz="3200" dirty="0"/>
              <a:t>Messages from client (received) are shown in left, and </a:t>
            </a:r>
          </a:p>
          <a:p>
            <a:pPr>
              <a:lnSpc>
                <a:spcPct val="150000"/>
              </a:lnSpc>
            </a:pPr>
            <a:r>
              <a:rPr lang="en-US" altLang="zh-CN" sz="3200" dirty="0"/>
              <a:t>highlighted with blue</a:t>
            </a:r>
          </a:p>
        </p:txBody>
      </p:sp>
    </p:spTree>
    <p:extLst>
      <p:ext uri="{BB962C8B-B14F-4D97-AF65-F5344CB8AC3E}">
        <p14:creationId xmlns:p14="http://schemas.microsoft.com/office/powerpoint/2010/main" val="1317902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BD5678-F52C-4161-B3F8-F5D747F2B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Communicate between two devices by 2.4G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7FD522-126C-44F4-B81F-64B4F0A39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5" name="图片 4" descr="电脑萤幕画面&#10;&#10;中度可信度描述已自动生成">
            <a:extLst>
              <a:ext uri="{FF2B5EF4-FFF2-40B4-BE49-F238E27FC236}">
                <a16:creationId xmlns:a16="http://schemas.microsoft.com/office/drawing/2014/main" id="{6F339A4E-AFE7-458E-9A5B-1AA31D6910C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4" r="13008"/>
          <a:stretch/>
        </p:blipFill>
        <p:spPr>
          <a:xfrm rot="16200000">
            <a:off x="3421022" y="-660031"/>
            <a:ext cx="5348365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741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D69619-4A70-4F98-A038-C9A2FC8CF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Communicate between two devices by 2.4G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5A4A75B-41EE-445B-9724-FA9E538FD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4F5C94-3807-4ED1-8CBF-BFE6E1357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788" y="1028700"/>
            <a:ext cx="7528833" cy="5687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65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1CFCC9-6441-4298-886B-77321038B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Communicate between two devices by 2.4G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88ED009-FF32-46C0-8D7B-412C5AAFA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DC858CF-4CC6-47AB-A7EA-D3B6E5576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873A8B0-9C78-4668-A0E2-75C2C2663B71}"/>
              </a:ext>
            </a:extLst>
          </p:cNvPr>
          <p:cNvSpPr txBox="1"/>
          <p:nvPr/>
        </p:nvSpPr>
        <p:spPr>
          <a:xfrm>
            <a:off x="947854" y="1784195"/>
            <a:ext cx="8061822" cy="2217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/>
              <a:t>Format of a message to be sent:</a:t>
            </a:r>
          </a:p>
          <a:p>
            <a:pPr>
              <a:lnSpc>
                <a:spcPct val="150000"/>
              </a:lnSpc>
            </a:pPr>
            <a:r>
              <a:rPr lang="en-US" altLang="zh-CN" sz="3200" dirty="0"/>
              <a:t>{$message}\r\n</a:t>
            </a:r>
          </a:p>
          <a:p>
            <a:pPr>
              <a:lnSpc>
                <a:spcPct val="150000"/>
              </a:lnSpc>
            </a:pPr>
            <a:r>
              <a:rPr lang="en-US" altLang="zh-CN" sz="3200" dirty="0"/>
              <a:t>In which “\r\n” means the end of a message</a:t>
            </a:r>
          </a:p>
        </p:txBody>
      </p:sp>
    </p:spTree>
    <p:extLst>
      <p:ext uri="{BB962C8B-B14F-4D97-AF65-F5344CB8AC3E}">
        <p14:creationId xmlns:p14="http://schemas.microsoft.com/office/powerpoint/2010/main" val="1778025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7F3A8C-4449-4116-A845-9D5ABB91C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Control with Key on Board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41649B-2CC2-4BBE-AA05-F936F4A07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B8C155-0E3F-4F31-8652-03FF6747C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6CF61E-B2B4-4800-80D5-AFC2DF87BA70}"/>
              </a:ext>
            </a:extLst>
          </p:cNvPr>
          <p:cNvSpPr txBox="1"/>
          <p:nvPr/>
        </p:nvSpPr>
        <p:spPr>
          <a:xfrm>
            <a:off x="947854" y="1784195"/>
            <a:ext cx="6244017" cy="2217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/>
              <a:t>KEY0: Connect with other boards</a:t>
            </a:r>
          </a:p>
          <a:p>
            <a:pPr>
              <a:lnSpc>
                <a:spcPct val="150000"/>
              </a:lnSpc>
            </a:pPr>
            <a:endParaRPr lang="en-US" altLang="zh-CN" sz="3200" dirty="0"/>
          </a:p>
          <a:p>
            <a:pPr>
              <a:lnSpc>
                <a:spcPct val="150000"/>
              </a:lnSpc>
            </a:pPr>
            <a:r>
              <a:rPr lang="en-US" altLang="zh-CN" sz="3200" dirty="0"/>
              <a:t>KEY1: Cancel Connection</a:t>
            </a:r>
          </a:p>
        </p:txBody>
      </p:sp>
    </p:spTree>
    <p:extLst>
      <p:ext uri="{BB962C8B-B14F-4D97-AF65-F5344CB8AC3E}">
        <p14:creationId xmlns:p14="http://schemas.microsoft.com/office/powerpoint/2010/main" val="1070006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92642F-2BD3-489E-BFAD-EBFE4A9D5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Error detection for connection failure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CAA8ED-CECB-413B-9E27-9D0342D61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6" name="图片 5" descr="电脑主机&#10;&#10;低可信度描述已自动生成">
            <a:extLst>
              <a:ext uri="{FF2B5EF4-FFF2-40B4-BE49-F238E27FC236}">
                <a16:creationId xmlns:a16="http://schemas.microsoft.com/office/drawing/2014/main" id="{DC5D0E17-11CB-403B-B6FE-C670C69C230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5" b="9004"/>
          <a:stretch/>
        </p:blipFill>
        <p:spPr>
          <a:xfrm>
            <a:off x="3691518" y="1028700"/>
            <a:ext cx="5143500" cy="582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843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744F2A-4E4F-471A-945B-95501587F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Error detection for 2.4G module connection failure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A7130CB-414C-4605-B319-56BDB8DEF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47C9D6B-3E43-4E30-8C23-C5E7FAAFA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B9B6892-B3E1-4A85-9C25-837C1B73D9FD}"/>
              </a:ext>
            </a:extLst>
          </p:cNvPr>
          <p:cNvSpPr txBox="1"/>
          <p:nvPr/>
        </p:nvSpPr>
        <p:spPr>
          <a:xfrm>
            <a:off x="947854" y="1784195"/>
            <a:ext cx="9490098" cy="147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Report if the module is pulled out / bad connected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Recover after plugged immediately without reset</a:t>
            </a:r>
          </a:p>
        </p:txBody>
      </p:sp>
    </p:spTree>
    <p:extLst>
      <p:ext uri="{BB962C8B-B14F-4D97-AF65-F5344CB8AC3E}">
        <p14:creationId xmlns:p14="http://schemas.microsoft.com/office/powerpoint/2010/main" val="1074024579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11C57D"/>
      </a:accent1>
      <a:accent2>
        <a:srgbClr val="3B9AEA"/>
      </a:accent2>
      <a:accent3>
        <a:srgbClr val="61615E"/>
      </a:accent3>
      <a:accent4>
        <a:srgbClr val="7B7B79"/>
      </a:accent4>
      <a:accent5>
        <a:srgbClr val="9E9E9C"/>
      </a:accent5>
      <a:accent6>
        <a:srgbClr val="CACAC8"/>
      </a:accent6>
      <a:hlink>
        <a:srgbClr val="046DA3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465</TotalTime>
  <Words>332</Words>
  <Application>Microsoft Office PowerPoint</Application>
  <PresentationFormat>宽屏</PresentationFormat>
  <Paragraphs>68</Paragraphs>
  <Slides>13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Arial</vt:lpstr>
      <vt:lpstr>Calibri</vt:lpstr>
      <vt:lpstr>主题5</vt:lpstr>
      <vt:lpstr>2.4G Communicate</vt:lpstr>
      <vt:lpstr>Features</vt:lpstr>
      <vt:lpstr>Communicate between two devices by 2.4G</vt:lpstr>
      <vt:lpstr>Communicate between two devices by 2.4G</vt:lpstr>
      <vt:lpstr>Communicate between two devices by 2.4G</vt:lpstr>
      <vt:lpstr>Communicate between two devices by 2.4G</vt:lpstr>
      <vt:lpstr>Control with Key on Board</vt:lpstr>
      <vt:lpstr>Error detection for connection failure</vt:lpstr>
      <vt:lpstr>Error detection for 2.4G module connection failure</vt:lpstr>
      <vt:lpstr>Error detection for 2.4G module connection failure</vt:lpstr>
      <vt:lpstr>Status notification with LED</vt:lpstr>
      <vt:lpstr>Open/Close connection with commands</vt:lpstr>
      <vt:lpstr>Thanks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张 一弛</cp:lastModifiedBy>
  <cp:revision>80</cp:revision>
  <cp:lastPrinted>2019-07-31T16:00:00Z</cp:lastPrinted>
  <dcterms:created xsi:type="dcterms:W3CDTF">2019-07-31T16:00:00Z</dcterms:created>
  <dcterms:modified xsi:type="dcterms:W3CDTF">2021-03-23T12:36:12Z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KSOProductBuildVer">
    <vt:lpwstr>2052-10.1.0.6875</vt:lpwstr>
  </property>
</Properties>
</file>

<file path=docProps/thumbnail.jpeg>
</file>